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anum Gothic"/>
      <p:regular r:id="rId22"/>
      <p:bold r:id="rId23"/>
    </p:embeddedFont>
    <p:embeddedFont>
      <p:font typeface="NanumGothic ExtraBold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NanumGothic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NanumGothicExtraBold-bold.fntdata"/><Relationship Id="rId12" Type="http://schemas.openxmlformats.org/officeDocument/2006/relationships/slide" Target="slides/slide6.xml"/><Relationship Id="rId23" Type="http://schemas.openxmlformats.org/officeDocument/2006/relationships/font" Target="fonts/NanumGothi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f33e0443a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1f33e0443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a51fbe14b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2a51fbe14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a51fbe14b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2a51fbe1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a51fbe14b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2a51fbe14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a51fbe14b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2a51fbe1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a51fbe14b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2a51fbe1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f33e0443a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1f33e0443a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f33e0443a_2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f33e0443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f33e0443a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1f33e0443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a51fbe14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2a51fbe1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a51fbe14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2a51fbe1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a51fbe14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2a51fbe1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a51fbe14b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2a51fbe1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a51fbe14b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2a51fbe14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a51fbe14b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2a51fbe14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스터디 CV 구현 스터디팀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solidFill>
                  <a:srgbClr val="19264B"/>
                </a:solidFill>
              </a:rPr>
              <a:t>5/17</a:t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>
                <a:solidFill>
                  <a:srgbClr val="19264B"/>
                </a:solidFill>
              </a:rPr>
              <a:t>이주영</a:t>
            </a:r>
            <a:endParaRPr b="0" i="0" sz="11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2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3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524" y="226675"/>
            <a:ext cx="7713650" cy="477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8006525" y="994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6101525" y="1756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1185850" y="-103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class-specific</a:t>
            </a:r>
            <a:endParaRPr sz="1800"/>
          </a:p>
        </p:txBody>
      </p:sp>
      <p:sp>
        <p:nvSpPr>
          <p:cNvPr id="182" name="Google Shape;182;p32"/>
          <p:cNvSpPr txBox="1"/>
          <p:nvPr/>
        </p:nvSpPr>
        <p:spPr>
          <a:xfrm>
            <a:off x="4995850" y="-10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600"/>
              <a:t>entire objects with pose</a:t>
            </a:r>
            <a:r>
              <a:rPr lang="ko"/>
              <a:t> </a:t>
            </a:r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2291525" y="29950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/>
          <p:nvPr/>
        </p:nvSpPr>
        <p:spPr>
          <a:xfrm>
            <a:off x="1377125" y="1756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3205925" y="1756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4196525" y="29950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5110925" y="1756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5110925" y="2995050"/>
            <a:ext cx="20277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3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2553550"/>
            <a:ext cx="7962900" cy="255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100" y="537900"/>
            <a:ext cx="7962900" cy="141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1109650" y="48475"/>
            <a:ext cx="443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epochs [1,2,5,10,20,30,40,64]</a:t>
            </a:r>
            <a:endParaRPr sz="2000"/>
          </a:p>
        </p:txBody>
      </p:sp>
      <p:sp>
        <p:nvSpPr>
          <p:cNvPr id="199" name="Google Shape;199;p33"/>
          <p:cNvSpPr txBox="1"/>
          <p:nvPr/>
        </p:nvSpPr>
        <p:spPr>
          <a:xfrm>
            <a:off x="1109650" y="2105875"/>
            <a:ext cx="68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smaller stride (2 vs 4) &amp; filter size (7x7 vs 11x11)</a:t>
            </a:r>
            <a:endParaRPr sz="2000"/>
          </a:p>
        </p:txBody>
      </p:sp>
      <p:sp>
        <p:nvSpPr>
          <p:cNvPr id="200" name="Google Shape;200;p33"/>
          <p:cNvSpPr/>
          <p:nvPr/>
        </p:nvSpPr>
        <p:spPr>
          <a:xfrm>
            <a:off x="2672525" y="3833250"/>
            <a:ext cx="15759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6634925" y="2614050"/>
            <a:ext cx="2479800" cy="2444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3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725" y="428825"/>
            <a:ext cx="7554651" cy="43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1834325" y="937650"/>
            <a:ext cx="708300" cy="6447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1946575" y="1394850"/>
            <a:ext cx="543900" cy="450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3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219075"/>
            <a:ext cx="45148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188" y="2933700"/>
            <a:ext cx="44672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 rot="5400000">
            <a:off x="2989425" y="4075600"/>
            <a:ext cx="7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0000"/>
                </a:solidFill>
              </a:rPr>
              <a:t>&lt;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222" name="Google Shape;222;p35"/>
          <p:cNvSpPr txBox="1"/>
          <p:nvPr/>
        </p:nvSpPr>
        <p:spPr>
          <a:xfrm rot="5400000">
            <a:off x="5123025" y="4075600"/>
            <a:ext cx="7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0000"/>
                </a:solidFill>
              </a:rPr>
              <a:t>&lt;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223" name="Google Shape;223;p35"/>
          <p:cNvSpPr txBox="1"/>
          <p:nvPr/>
        </p:nvSpPr>
        <p:spPr>
          <a:xfrm rot="5400000">
            <a:off x="6418425" y="4075600"/>
            <a:ext cx="7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0000"/>
                </a:solidFill>
              </a:rPr>
              <a:t>&lt;</a:t>
            </a:r>
            <a:endParaRPr b="1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913" y="2271713"/>
            <a:ext cx="41433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625" y="0"/>
            <a:ext cx="5493629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 rot="5400000">
            <a:off x="5123025" y="3847000"/>
            <a:ext cx="7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0000"/>
                </a:solidFill>
              </a:rPr>
              <a:t>&lt;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 rot="-5400000">
            <a:off x="1846425" y="2094400"/>
            <a:ext cx="7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0000"/>
                </a:solidFill>
              </a:rPr>
              <a:t>&lt;</a:t>
            </a:r>
            <a:endParaRPr b="1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3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3313975" y="2135675"/>
            <a:ext cx="497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55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b="0" i="0" sz="55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192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이곳에 만나서 찍은 사진을 넣어주세요.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(비대면일 경우엔 화면 캡쳐 이용)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얼굴이 나오게 찍어주셔야 합니다:D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6137600" y="1820125"/>
            <a:ext cx="228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1 : 김</a:t>
            </a:r>
            <a:r>
              <a:rPr lang="ko"/>
              <a:t>동영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2 : </a:t>
            </a:r>
            <a:r>
              <a:rPr lang="ko"/>
              <a:t>김진우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3 : </a:t>
            </a:r>
            <a:r>
              <a:rPr lang="ko"/>
              <a:t>이주영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4"/>
          <p:cNvPicPr preferRelativeResize="0"/>
          <p:nvPr/>
        </p:nvPicPr>
        <p:blipFill rotWithShape="1">
          <a:blip r:embed="rId4">
            <a:alphaModFix/>
          </a:blip>
          <a:srcRect b="4832" l="0" r="0" t="6499"/>
          <a:stretch/>
        </p:blipFill>
        <p:spPr>
          <a:xfrm>
            <a:off x="2815625" y="1530625"/>
            <a:ext cx="1687450" cy="29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" name="Google Shape;1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이번 논문</a:t>
            </a:r>
            <a:endParaRPr b="0" i="0" sz="2000" u="none" cap="none" strike="noStrike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799475"/>
            <a:ext cx="6056363" cy="403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2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1408975" y="306875"/>
            <a:ext cx="7533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Abstract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no clear understanding of why they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perform 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so well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					   &amp; how they might be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improved</a:t>
            </a:r>
            <a:endParaRPr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insight into the function of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intermediate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feature layers 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&amp; the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operation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of the classifier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2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1408975" y="306875"/>
            <a:ext cx="7533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olutional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Net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works (convnets)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(i) availability of much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larger 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training sets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(ii) powerful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GPU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implementations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(practical training very large models)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(iii) better model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regularization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strategies(Dropout)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28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1408975" y="306875"/>
            <a:ext cx="75330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internal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operation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&amp; how they achieve such good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performance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trial-and-error</a:t>
            </a:r>
            <a:endParaRPr sz="20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visualization technique that reveals the input stimuli that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excite individual feature maps at any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layer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in the model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-&gt;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evolution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of features during training 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   &amp; diagnose potential </a:t>
            </a: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problems</a:t>
            </a:r>
            <a:endParaRPr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multi-layered </a:t>
            </a:r>
            <a:r>
              <a:rPr lang="ko" sz="2000">
                <a:solidFill>
                  <a:srgbClr val="38761D"/>
                </a:solidFill>
                <a:latin typeface="Nanum Gothic"/>
                <a:ea typeface="Nanum Gothic"/>
                <a:cs typeface="Nanum Gothic"/>
                <a:sym typeface="Nanum Gothic"/>
              </a:rPr>
              <a:t>Deconv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olutional </a:t>
            </a:r>
            <a:r>
              <a:rPr lang="ko" sz="2000">
                <a:solidFill>
                  <a:srgbClr val="38761D"/>
                </a:solidFill>
                <a:latin typeface="Nanum Gothic"/>
                <a:ea typeface="Nanum Gothic"/>
                <a:cs typeface="Nanum Gothic"/>
                <a:sym typeface="Nanum Gothic"/>
              </a:rPr>
              <a:t>Net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work (deconvnet)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-&gt; feature activations back to the input pixel</a:t>
            </a:r>
            <a:b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2000"/>
              <a:buFont typeface="Nanum Gothic"/>
              <a:buChar char="●"/>
            </a:pPr>
            <a:r>
              <a:rPr lang="ko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parts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of 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important</a:t>
            </a:r>
            <a:r>
              <a:rPr lang="ko" sz="20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 scene for classification</a:t>
            </a:r>
            <a:endParaRPr sz="20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		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100" y="-38250"/>
            <a:ext cx="5291900" cy="50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5221650" y="71050"/>
            <a:ext cx="38646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150"/>
              <a:buFont typeface="Malgun Gothic"/>
              <a:buChar char="●"/>
            </a:pPr>
            <a:r>
              <a:rPr lang="ko" sz="21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maxpooling-&gt;unpooling</a:t>
            </a:r>
            <a:endParaRPr sz="21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150"/>
              <a:buFont typeface="Malgun Gothic"/>
              <a:buChar char="●"/>
            </a:pPr>
            <a:r>
              <a:rPr lang="ko" sz="21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activation-&gt;rectification</a:t>
            </a:r>
            <a:endParaRPr sz="21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150"/>
              <a:buFont typeface="Malgun Gothic"/>
              <a:buChar char="●"/>
            </a:pPr>
            <a:r>
              <a:rPr lang="ko" sz="21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conv-&gt;deconv</a:t>
            </a:r>
            <a:endParaRPr sz="2200"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650" y="2225275"/>
            <a:ext cx="3358275" cy="26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3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3882"/>
            <a:ext cx="9144001" cy="351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2176450" y="200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corners, edge/color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3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3042"/>
            <a:ext cx="9144001" cy="35774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1262050" y="277075"/>
            <a:ext cx="492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texture</a:t>
            </a:r>
            <a:r>
              <a:rPr lang="ko" sz="2100"/>
              <a:t>, mesh patterns, text</a:t>
            </a:r>
            <a:endParaRPr sz="2100"/>
          </a:p>
        </p:txBody>
      </p:sp>
      <p:sp>
        <p:nvSpPr>
          <p:cNvPr id="168" name="Google Shape;168;p31"/>
          <p:cNvSpPr/>
          <p:nvPr/>
        </p:nvSpPr>
        <p:spPr>
          <a:xfrm>
            <a:off x="157925" y="10138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3510725" y="20806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/>
          <p:nvPr/>
        </p:nvSpPr>
        <p:spPr>
          <a:xfrm>
            <a:off x="8006525" y="2156850"/>
            <a:ext cx="1037100" cy="1122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